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71" r:id="rId3"/>
    <p:sldId id="272" r:id="rId4"/>
    <p:sldId id="273" r:id="rId5"/>
    <p:sldId id="274" r:id="rId6"/>
    <p:sldId id="281" r:id="rId7"/>
    <p:sldId id="275" r:id="rId8"/>
    <p:sldId id="276" r:id="rId9"/>
    <p:sldId id="277" r:id="rId10"/>
    <p:sldId id="282" r:id="rId11"/>
    <p:sldId id="278" r:id="rId12"/>
    <p:sldId id="279" r:id="rId13"/>
    <p:sldId id="280" r:id="rId14"/>
    <p:sldId id="266" r:id="rId15"/>
  </p:sldIdLst>
  <p:sldSz cx="12192000" cy="6858000"/>
  <p:notesSz cx="6858000" cy="92964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3A9"/>
    <a:srgbClr val="E8E142"/>
    <a:srgbClr val="4FD9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56269" autoAdjust="0"/>
  </p:normalViewPr>
  <p:slideViewPr>
    <p:cSldViewPr snapToGrid="0" snapToObjects="1">
      <p:cViewPr varScale="1">
        <p:scale>
          <a:sx n="51" d="100"/>
          <a:sy n="51" d="100"/>
        </p:scale>
        <p:origin x="1368"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6B590-952D-4632-8EF0-EE89D58CC17F}"/>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4C0A8-B13B-45A6-A45F-C96AA124CA51}"/>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8C843035-877F-4AAF-BEDA-18B7322C669F}" type="datetimeFigureOut">
              <a:rPr lang="en-US" smtClean="0"/>
              <a:t>10/25/2017</a:t>
            </a:fld>
            <a:endParaRPr lang="en-US"/>
          </a:p>
        </p:txBody>
      </p:sp>
      <p:sp>
        <p:nvSpPr>
          <p:cNvPr id="4" name="Footer Placeholder 3">
            <a:extLst>
              <a:ext uri="{FF2B5EF4-FFF2-40B4-BE49-F238E27FC236}">
                <a16:creationId xmlns:a16="http://schemas.microsoft.com/office/drawing/2014/main" id="{1AB6C520-7F85-4437-A3EB-5136A9FEDD18}"/>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3F5DB2-7AF0-42C9-827B-00D510981A2E}"/>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EAA4FE37-8C24-4ABC-9128-5D2A2B4C3006}" type="slidenum">
              <a:rPr lang="en-US" smtClean="0"/>
              <a:t>‹#›</a:t>
            </a:fld>
            <a:endParaRPr lang="en-US"/>
          </a:p>
        </p:txBody>
      </p:sp>
    </p:spTree>
    <p:extLst>
      <p:ext uri="{BB962C8B-B14F-4D97-AF65-F5344CB8AC3E}">
        <p14:creationId xmlns:p14="http://schemas.microsoft.com/office/powerpoint/2010/main" val="1181621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D67276BE-35CC-491D-9186-F81DFA4A7EAA}" type="datetimeFigureOut">
              <a:rPr lang="en-US" smtClean="0"/>
              <a:t>10/25/2017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980F9CEF-38B9-492A-B860-29831A9E45EC}" type="slidenum">
              <a:rPr lang="en-US" smtClean="0"/>
              <a:t>‹#›</a:t>
            </a:fld>
            <a:endParaRPr lang="en-US"/>
          </a:p>
        </p:txBody>
      </p:sp>
    </p:spTree>
    <p:extLst>
      <p:ext uri="{BB962C8B-B14F-4D97-AF65-F5344CB8AC3E}">
        <p14:creationId xmlns:p14="http://schemas.microsoft.com/office/powerpoint/2010/main" val="32845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0F9CEF-38B9-492A-B860-29831A9E45EC}" type="slidenum">
              <a:rPr lang="en-US" smtClean="0"/>
              <a:t>1</a:t>
            </a:fld>
            <a:endParaRPr lang="en-US"/>
          </a:p>
        </p:txBody>
      </p:sp>
    </p:spTree>
    <p:extLst>
      <p:ext uri="{BB962C8B-B14F-4D97-AF65-F5344CB8AC3E}">
        <p14:creationId xmlns:p14="http://schemas.microsoft.com/office/powerpoint/2010/main" val="278511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ER is issued and effected, very difficult to fight.  </a:t>
            </a:r>
          </a:p>
          <a:p>
            <a:endParaRPr lang="en-US" dirty="0"/>
          </a:p>
          <a:p>
            <a:r>
              <a:rPr lang="en-US" dirty="0"/>
              <a:t>Fed court only to determine if was noncitizen, whether was ordered </a:t>
            </a:r>
            <a:r>
              <a:rPr lang="en-US" dirty="0" err="1"/>
              <a:t>removaled</a:t>
            </a:r>
            <a:r>
              <a:rPr lang="en-US" dirty="0"/>
              <a:t>, whether he was LPR, asylum or refugee</a:t>
            </a:r>
          </a:p>
          <a:p>
            <a:endParaRPr lang="en-US" dirty="0"/>
          </a:p>
          <a:p>
            <a:endParaRPr lang="en-US" dirty="0"/>
          </a:p>
        </p:txBody>
      </p:sp>
      <p:sp>
        <p:nvSpPr>
          <p:cNvPr id="4" name="Slide Number Placeholder 3"/>
          <p:cNvSpPr>
            <a:spLocks noGrp="1"/>
          </p:cNvSpPr>
          <p:nvPr>
            <p:ph type="sldNum" sz="quarter" idx="10"/>
          </p:nvPr>
        </p:nvSpPr>
        <p:spPr/>
        <p:txBody>
          <a:bodyPr/>
          <a:lstStyle/>
          <a:p>
            <a:fld id="{980F9CEF-38B9-492A-B860-29831A9E45EC}" type="slidenum">
              <a:rPr lang="en-US" smtClean="0"/>
              <a:t>10</a:t>
            </a:fld>
            <a:endParaRPr lang="en-US"/>
          </a:p>
        </p:txBody>
      </p:sp>
    </p:spTree>
    <p:extLst>
      <p:ext uri="{BB962C8B-B14F-4D97-AF65-F5344CB8AC3E}">
        <p14:creationId xmlns:p14="http://schemas.microsoft.com/office/powerpoint/2010/main" val="1946753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v. Raya </a:t>
            </a:r>
            <a:r>
              <a:rPr lang="en-US" dirty="0" err="1"/>
              <a:t>Vaca</a:t>
            </a:r>
            <a:r>
              <a:rPr lang="en-US" dirty="0"/>
              <a:t> 771 f3rd 1195 factors, attach copies of decisions available through the project of similar decisions.  </a:t>
            </a:r>
          </a:p>
          <a:p>
            <a:endParaRPr lang="en-US" dirty="0"/>
          </a:p>
          <a:p>
            <a:r>
              <a:rPr lang="en-US" dirty="0"/>
              <a:t>8 CFR 103.5 motions to reopen service decisions.  DHS officer so not the IJ MTR </a:t>
            </a:r>
            <a:r>
              <a:rPr lang="en-US" dirty="0" err="1"/>
              <a:t>regs</a:t>
            </a:r>
            <a:r>
              <a:rPr lang="en-US" dirty="0"/>
              <a:t>.  30 day limit.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also ask DHS to reverse it’s decision by filing a MTR on I-290B.  Carlos Garcia case.  Plug NIP.  Asked for extension of time for reasonable delay and beyond their control.  Relief.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to NIP.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80F9CEF-38B9-492A-B860-29831A9E45EC}" type="slidenum">
              <a:rPr lang="en-US" smtClean="0"/>
              <a:t>11</a:t>
            </a:fld>
            <a:endParaRPr lang="en-US"/>
          </a:p>
        </p:txBody>
      </p:sp>
    </p:spTree>
    <p:extLst>
      <p:ext uri="{BB962C8B-B14F-4D97-AF65-F5344CB8AC3E}">
        <p14:creationId xmlns:p14="http://schemas.microsoft.com/office/powerpoint/2010/main" val="255908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Trump executive order gives DHS authority to exercise to the full extent of the statute (already had authority)</a:t>
            </a:r>
          </a:p>
          <a:p>
            <a:endParaRPr lang="en-US" dirty="0"/>
          </a:p>
          <a:p>
            <a:r>
              <a:rPr lang="en-US" dirty="0"/>
              <a:t>DHS implementing will publish notice in fed register</a:t>
            </a:r>
          </a:p>
        </p:txBody>
      </p:sp>
      <p:sp>
        <p:nvSpPr>
          <p:cNvPr id="4" name="Slide Number Placeholder 3"/>
          <p:cNvSpPr>
            <a:spLocks noGrp="1"/>
          </p:cNvSpPr>
          <p:nvPr>
            <p:ph type="sldNum" sz="quarter" idx="10"/>
          </p:nvPr>
        </p:nvSpPr>
        <p:spPr/>
        <p:txBody>
          <a:bodyPr/>
          <a:lstStyle/>
          <a:p>
            <a:fld id="{980F9CEF-38B9-492A-B860-29831A9E45EC}" type="slidenum">
              <a:rPr lang="en-US" smtClean="0"/>
              <a:t>12</a:t>
            </a:fld>
            <a:endParaRPr lang="en-US"/>
          </a:p>
        </p:txBody>
      </p:sp>
    </p:spTree>
    <p:extLst>
      <p:ext uri="{BB962C8B-B14F-4D97-AF65-F5344CB8AC3E}">
        <p14:creationId xmlns:p14="http://schemas.microsoft.com/office/powerpoint/2010/main" val="229544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0F9CEF-38B9-492A-B860-29831A9E45EC}" type="slidenum">
              <a:rPr lang="en-US" smtClean="0"/>
              <a:t>13</a:t>
            </a:fld>
            <a:endParaRPr lang="en-US"/>
          </a:p>
        </p:txBody>
      </p:sp>
    </p:spTree>
    <p:extLst>
      <p:ext uri="{BB962C8B-B14F-4D97-AF65-F5344CB8AC3E}">
        <p14:creationId xmlns:p14="http://schemas.microsoft.com/office/powerpoint/2010/main" val="304239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0F9CEF-38B9-492A-B860-29831A9E45EC}" type="slidenum">
              <a:rPr lang="en-US" smtClean="0"/>
              <a:t>14</a:t>
            </a:fld>
            <a:endParaRPr lang="en-US"/>
          </a:p>
        </p:txBody>
      </p:sp>
    </p:spTree>
    <p:extLst>
      <p:ext uri="{BB962C8B-B14F-4D97-AF65-F5344CB8AC3E}">
        <p14:creationId xmlns:p14="http://schemas.microsoft.com/office/powerpoint/2010/main" val="62584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Expedited Removal contemplated over the years since the 1980s starting with the Mariel Boatlift.  Finally adopted in IIRIRA</a:t>
            </a:r>
          </a:p>
          <a:p>
            <a:endParaRPr lang="en-US" dirty="0"/>
          </a:p>
          <a:p>
            <a:r>
              <a:rPr lang="en-US" dirty="0"/>
              <a:t>Requires either fraud or lack of entry docs plus cannot show that has not been present in the US for two years.  </a:t>
            </a:r>
          </a:p>
          <a:p>
            <a:endParaRPr lang="en-US" dirty="0"/>
          </a:p>
          <a:p>
            <a:r>
              <a:rPr lang="en-US" dirty="0"/>
              <a:t>D/N apply to: </a:t>
            </a:r>
          </a:p>
          <a:p>
            <a:r>
              <a:rPr lang="en-US" dirty="0"/>
              <a:t>Citizens, LPRs, asylees, refugees, UACs</a:t>
            </a:r>
          </a:p>
          <a:p>
            <a:endParaRPr lang="en-US" dirty="0"/>
          </a:p>
          <a:p>
            <a:r>
              <a:rPr lang="en-US" dirty="0"/>
              <a:t>Subject to mandatory detention.  Private prison lobby is certainly in favor of expansion.</a:t>
            </a:r>
          </a:p>
          <a:p>
            <a:endParaRPr lang="en-US" dirty="0"/>
          </a:p>
          <a:p>
            <a:endParaRPr lang="en-US" dirty="0"/>
          </a:p>
        </p:txBody>
      </p:sp>
      <p:sp>
        <p:nvSpPr>
          <p:cNvPr id="4" name="Slide Number Placeholder 3"/>
          <p:cNvSpPr>
            <a:spLocks noGrp="1"/>
          </p:cNvSpPr>
          <p:nvPr>
            <p:ph type="sldNum" sz="quarter" idx="10"/>
          </p:nvPr>
        </p:nvSpPr>
        <p:spPr/>
        <p:txBody>
          <a:bodyPr/>
          <a:lstStyle/>
          <a:p>
            <a:fld id="{980F9CEF-38B9-492A-B860-29831A9E45EC}" type="slidenum">
              <a:rPr lang="en-US" smtClean="0"/>
              <a:t>2</a:t>
            </a:fld>
            <a:endParaRPr lang="en-US"/>
          </a:p>
        </p:txBody>
      </p:sp>
    </p:spTree>
    <p:extLst>
      <p:ext uri="{BB962C8B-B14F-4D97-AF65-F5344CB8AC3E}">
        <p14:creationId xmlns:p14="http://schemas.microsoft.com/office/powerpoint/2010/main" val="79326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Barred from returning for five years and a reentry triggers permanent bar under 212(a)(9)(C).  Helpful to know history for purposes of determining whether someone has a perm bar.  </a:t>
            </a:r>
          </a:p>
          <a:p>
            <a:endParaRPr lang="en-US" dirty="0"/>
          </a:p>
          <a:p>
            <a:endParaRPr lang="en-US" dirty="0"/>
          </a:p>
          <a:p>
            <a:r>
              <a:rPr lang="en-US" dirty="0"/>
              <a:t>Has been implanted and expanded by regulation ever since. History and implementation, which can be useful in determining whether a FB client has a permanent bar.  </a:t>
            </a:r>
          </a:p>
          <a:p>
            <a:endParaRPr lang="en-US" dirty="0"/>
          </a:p>
          <a:p>
            <a:r>
              <a:rPr lang="en-US" dirty="0"/>
              <a:t>From April 1997 to Nov 2002, it was only applied to arriving aliens at the ports of entry.  62 FR 10311</a:t>
            </a:r>
          </a:p>
          <a:p>
            <a:endParaRPr lang="en-US" dirty="0"/>
          </a:p>
          <a:p>
            <a:r>
              <a:rPr lang="en-US" dirty="0"/>
              <a:t>Nov 2002 expanded to aliens arriving by sea not admitted or paroled 67 FR 68923</a:t>
            </a:r>
          </a:p>
          <a:p>
            <a:endParaRPr lang="en-US" dirty="0"/>
          </a:p>
          <a:p>
            <a:r>
              <a:rPr lang="en-US" dirty="0"/>
              <a:t>Aug 2004 expanded to aliens not admitted or paroled who are encountered within 100 miles of the border and cannot establish that they have been in the US for 14 days</a:t>
            </a:r>
          </a:p>
          <a:p>
            <a:endParaRPr lang="en-US" dirty="0"/>
          </a:p>
          <a:p>
            <a:r>
              <a:rPr lang="en-US" dirty="0"/>
              <a:t>Congressional report says </a:t>
            </a:r>
          </a:p>
          <a:p>
            <a:r>
              <a:rPr lang="en-US" dirty="0"/>
              <a:t>beginning in August 2004 it was used in Laredo, Tucson, and RGV.  </a:t>
            </a:r>
          </a:p>
          <a:p>
            <a:endParaRPr lang="en-US" dirty="0"/>
          </a:p>
          <a:p>
            <a:r>
              <a:rPr lang="en-US" dirty="0"/>
              <a:t>Yuma, and El Centro Arizona and San Diego only for reinstatement.  </a:t>
            </a:r>
          </a:p>
          <a:p>
            <a:endParaRPr lang="en-US" dirty="0"/>
          </a:p>
          <a:p>
            <a:r>
              <a:rPr lang="en-US" dirty="0"/>
              <a:t>Sept 14, 2005 all of southwest border.  </a:t>
            </a:r>
          </a:p>
          <a:p>
            <a:endParaRPr lang="en-US" dirty="0"/>
          </a:p>
          <a:p>
            <a:r>
              <a:rPr lang="en-US" dirty="0"/>
              <a:t>May not be ER even if during those times, always do a FOIA, CP</a:t>
            </a:r>
          </a:p>
          <a:p>
            <a:endParaRPr lang="en-US" dirty="0"/>
          </a:p>
          <a:p>
            <a:r>
              <a:rPr lang="en-US" dirty="0"/>
              <a:t>Discretionary – can allow a person to withdraw app for admission.  </a:t>
            </a:r>
          </a:p>
          <a:p>
            <a:endParaRPr lang="en-US" dirty="0"/>
          </a:p>
        </p:txBody>
      </p:sp>
      <p:sp>
        <p:nvSpPr>
          <p:cNvPr id="4" name="Slide Number Placeholder 3"/>
          <p:cNvSpPr>
            <a:spLocks noGrp="1"/>
          </p:cNvSpPr>
          <p:nvPr>
            <p:ph type="sldNum" sz="quarter" idx="10"/>
          </p:nvPr>
        </p:nvSpPr>
        <p:spPr/>
        <p:txBody>
          <a:bodyPr/>
          <a:lstStyle/>
          <a:p>
            <a:fld id="{980F9CEF-38B9-492A-B860-29831A9E45EC}" type="slidenum">
              <a:rPr lang="en-US" smtClean="0"/>
              <a:t>3</a:t>
            </a:fld>
            <a:endParaRPr lang="en-US"/>
          </a:p>
        </p:txBody>
      </p:sp>
    </p:spTree>
    <p:extLst>
      <p:ext uri="{BB962C8B-B14F-4D97-AF65-F5344CB8AC3E}">
        <p14:creationId xmlns:p14="http://schemas.microsoft.com/office/powerpoint/2010/main" val="214260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DHS </a:t>
            </a:r>
            <a:r>
              <a:rPr lang="en-US" dirty="0" err="1"/>
              <a:t>req’d</a:t>
            </a:r>
            <a:r>
              <a:rPr lang="en-US" dirty="0"/>
              <a:t> to ready I-867A record of sworn statement.  Must ask: Why did you leave, do you fear being returned, would you be harmed if you returned?</a:t>
            </a:r>
          </a:p>
          <a:p>
            <a:endParaRPr lang="en-US" dirty="0"/>
          </a:p>
          <a:p>
            <a:r>
              <a:rPr lang="en-US" dirty="0"/>
              <a:t>Notoriously incorrect, HRW report found 98% of Hondurans expressed no fear of return.  Stats for all Central Americans are that 95% express no fear of return.  </a:t>
            </a:r>
          </a:p>
          <a:p>
            <a:endParaRPr lang="en-US" dirty="0"/>
          </a:p>
          <a:p>
            <a:r>
              <a:rPr lang="en-US" dirty="0"/>
              <a:t>Story of 3 year old coming to look for work.  All say going to Houston to work.  They fail to ask the required questions and engage in degrading treatment. family detention, threats to take kids away, in uniform</a:t>
            </a:r>
          </a:p>
          <a:p>
            <a:endParaRPr lang="en-US" dirty="0"/>
          </a:p>
          <a:p>
            <a:r>
              <a:rPr lang="en-US" dirty="0" err="1"/>
              <a:t>Hieleras</a:t>
            </a:r>
            <a:endParaRPr lang="en-US" dirty="0"/>
          </a:p>
          <a:p>
            <a:endParaRPr lang="en-US" dirty="0"/>
          </a:p>
          <a:p>
            <a:r>
              <a:rPr lang="en-US" dirty="0"/>
              <a:t>Dirty immigration lawyer – magic words</a:t>
            </a:r>
          </a:p>
          <a:p>
            <a:endParaRPr lang="en-US" dirty="0"/>
          </a:p>
        </p:txBody>
      </p:sp>
      <p:sp>
        <p:nvSpPr>
          <p:cNvPr id="4" name="Slide Number Placeholder 3"/>
          <p:cNvSpPr>
            <a:spLocks noGrp="1"/>
          </p:cNvSpPr>
          <p:nvPr>
            <p:ph type="sldNum" sz="quarter" idx="10"/>
          </p:nvPr>
        </p:nvSpPr>
        <p:spPr/>
        <p:txBody>
          <a:bodyPr/>
          <a:lstStyle/>
          <a:p>
            <a:fld id="{980F9CEF-38B9-492A-B860-29831A9E45EC}" type="slidenum">
              <a:rPr lang="en-US" smtClean="0"/>
              <a:t>4</a:t>
            </a:fld>
            <a:endParaRPr lang="en-US"/>
          </a:p>
        </p:txBody>
      </p:sp>
    </p:spTree>
    <p:extLst>
      <p:ext uri="{BB962C8B-B14F-4D97-AF65-F5344CB8AC3E}">
        <p14:creationId xmlns:p14="http://schemas.microsoft.com/office/powerpoint/2010/main" val="98458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new guidance removes a passage from the previous version that said if an asylum officer has reasonable doubt about a person's credibility, they should likely find credible fear and allow an immigration judge to hear the question at a full hearing.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another change, a passage has been altered on individuals' "demeanor, candor, and responsiveness" as a factor in their credibility. Both the 2017 and 2014 versions note that migrants' demeanor is often affected by cultural factors, including being detained in a foreign land and perhaps not speaking the language, as well as by trauma sustained at home or on the journey to the US.  But the new version removes guidance that said these factors shouldn't be "significant factors" in determining someone's credibility -- essentially allowing asylum officers to consider signs of stress as a reason to doubt someone's credibility.</a:t>
            </a:r>
          </a:p>
          <a:p>
            <a:endParaRPr lang="en-US" dirty="0"/>
          </a:p>
          <a:p>
            <a:r>
              <a:rPr lang="en-US" dirty="0"/>
              <a:t>Atty job in a CFI – prep client.  Discuss what happened, how was their treatment, medical issues, how are the kids doing, practice questions.  About one hour, </a:t>
            </a:r>
            <a:r>
              <a:rPr lang="en-US" dirty="0" err="1"/>
              <a:t>televideo</a:t>
            </a:r>
            <a:r>
              <a:rPr lang="en-US" dirty="0"/>
              <a:t>.  Some were paroled in for CFI later, not really happening anymore.  </a:t>
            </a:r>
          </a:p>
          <a:p>
            <a:endParaRPr lang="en-US" dirty="0"/>
          </a:p>
          <a:p>
            <a:r>
              <a:rPr lang="en-US" dirty="0"/>
              <a:t>IE: </a:t>
            </a:r>
          </a:p>
          <a:p>
            <a:r>
              <a:rPr lang="en-US" dirty="0"/>
              <a:t>DV victim focused on money in divorce</a:t>
            </a:r>
          </a:p>
          <a:p>
            <a:r>
              <a:rPr lang="en-US" dirty="0"/>
              <a:t>Political leader focused on his daughter’s problems with the gangs</a:t>
            </a:r>
          </a:p>
        </p:txBody>
      </p:sp>
      <p:sp>
        <p:nvSpPr>
          <p:cNvPr id="4" name="Slide Number Placeholder 3"/>
          <p:cNvSpPr>
            <a:spLocks noGrp="1"/>
          </p:cNvSpPr>
          <p:nvPr>
            <p:ph type="sldNum" sz="quarter" idx="10"/>
          </p:nvPr>
        </p:nvSpPr>
        <p:spPr/>
        <p:txBody>
          <a:bodyPr/>
          <a:lstStyle/>
          <a:p>
            <a:fld id="{980F9CEF-38B9-492A-B860-29831A9E45EC}" type="slidenum">
              <a:rPr lang="en-US" smtClean="0"/>
              <a:t>5</a:t>
            </a:fld>
            <a:endParaRPr lang="en-US"/>
          </a:p>
        </p:txBody>
      </p:sp>
    </p:spTree>
    <p:extLst>
      <p:ext uri="{BB962C8B-B14F-4D97-AF65-F5344CB8AC3E}">
        <p14:creationId xmlns:p14="http://schemas.microsoft.com/office/powerpoint/2010/main" val="219012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approval rating</a:t>
            </a:r>
          </a:p>
          <a:p>
            <a:endParaRPr lang="en-US" dirty="0"/>
          </a:p>
          <a:p>
            <a:r>
              <a:rPr lang="en-US" dirty="0"/>
              <a:t>Difference b/w someone in expedited removal and arriving alien.  AI is seeking admission at port of entry.  But once pass CFI, graduate into removal proceedings.  Still an arriving alien.  So box one checked on the NTA, parole is only option.  Bond is not available.  </a:t>
            </a:r>
          </a:p>
          <a:p>
            <a:endParaRPr lang="en-US" dirty="0"/>
          </a:p>
          <a:p>
            <a:r>
              <a:rPr lang="en-US" dirty="0"/>
              <a:t>Box #1 on NTA</a:t>
            </a:r>
          </a:p>
          <a:p>
            <a:endParaRPr lang="en-US" dirty="0"/>
          </a:p>
          <a:p>
            <a:r>
              <a:rPr lang="en-US" dirty="0"/>
              <a:t>Feb 20 Kelly memo says they will continue to parole arriving aliens if fixed address and identity not in doubt</a:t>
            </a:r>
          </a:p>
          <a:p>
            <a:endParaRPr lang="en-US" dirty="0"/>
          </a:p>
          <a:p>
            <a:r>
              <a:rPr lang="en-US" dirty="0"/>
              <a:t>Libre by Nexus</a:t>
            </a:r>
          </a:p>
        </p:txBody>
      </p:sp>
      <p:sp>
        <p:nvSpPr>
          <p:cNvPr id="4" name="Slide Number Placeholder 3"/>
          <p:cNvSpPr>
            <a:spLocks noGrp="1"/>
          </p:cNvSpPr>
          <p:nvPr>
            <p:ph type="sldNum" sz="quarter" idx="10"/>
          </p:nvPr>
        </p:nvSpPr>
        <p:spPr/>
        <p:txBody>
          <a:bodyPr/>
          <a:lstStyle/>
          <a:p>
            <a:fld id="{980F9CEF-38B9-492A-B860-29831A9E45EC}" type="slidenum">
              <a:rPr lang="en-US" smtClean="0"/>
              <a:t>6</a:t>
            </a:fld>
            <a:endParaRPr lang="en-US"/>
          </a:p>
        </p:txBody>
      </p:sp>
    </p:spTree>
    <p:extLst>
      <p:ext uri="{BB962C8B-B14F-4D97-AF65-F5344CB8AC3E}">
        <p14:creationId xmlns:p14="http://schemas.microsoft.com/office/powerpoint/2010/main" val="215565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denial or approval, alien is given “transcript” of the CFI, which is actually just asylum officer’s notes.  You need a copy of the notes to defend a denial or for representation in a full asylum.  Applicant will have to mark the box to request review by an IJ.  Usual wait time is about two weeks.  </a:t>
            </a:r>
          </a:p>
          <a:p>
            <a:endParaRPr lang="en-US" dirty="0"/>
          </a:p>
          <a:p>
            <a:r>
              <a:rPr lang="en-US" dirty="0"/>
              <a:t>Jimenez Ferreira v. Lynch 7</a:t>
            </a:r>
            <a:r>
              <a:rPr lang="en-US" baseline="30000" dirty="0"/>
              <a:t>th</a:t>
            </a:r>
            <a:r>
              <a:rPr lang="en-US" dirty="0"/>
              <a:t> Cir: IJ erred in denying asylum based on CFI transcript saying she was raped in her bedroom instead of the woods.  </a:t>
            </a:r>
          </a:p>
        </p:txBody>
      </p:sp>
      <p:sp>
        <p:nvSpPr>
          <p:cNvPr id="4" name="Slide Number Placeholder 3"/>
          <p:cNvSpPr>
            <a:spLocks noGrp="1"/>
          </p:cNvSpPr>
          <p:nvPr>
            <p:ph type="sldNum" sz="quarter" idx="10"/>
          </p:nvPr>
        </p:nvSpPr>
        <p:spPr/>
        <p:txBody>
          <a:bodyPr/>
          <a:lstStyle/>
          <a:p>
            <a:fld id="{980F9CEF-38B9-492A-B860-29831A9E45EC}" type="slidenum">
              <a:rPr lang="en-US" smtClean="0"/>
              <a:t>7</a:t>
            </a:fld>
            <a:endParaRPr lang="en-US"/>
          </a:p>
        </p:txBody>
      </p:sp>
    </p:spTree>
    <p:extLst>
      <p:ext uri="{BB962C8B-B14F-4D97-AF65-F5344CB8AC3E}">
        <p14:creationId xmlns:p14="http://schemas.microsoft.com/office/powerpoint/2010/main" val="4235265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 for IJ review: </a:t>
            </a:r>
          </a:p>
          <a:p>
            <a:r>
              <a:rPr lang="en-US" dirty="0"/>
              <a:t>Prep discrepancies</a:t>
            </a:r>
          </a:p>
          <a:p>
            <a:r>
              <a:rPr lang="en-US" dirty="0"/>
              <a:t>Prepare written </a:t>
            </a:r>
            <a:r>
              <a:rPr lang="en-US" dirty="0" err="1"/>
              <a:t>affy</a:t>
            </a:r>
            <a:endParaRPr lang="en-US" dirty="0"/>
          </a:p>
          <a:p>
            <a:r>
              <a:rPr lang="en-US" dirty="0"/>
              <a:t>Prepare client for new questioning</a:t>
            </a:r>
          </a:p>
          <a:p>
            <a:endParaRPr lang="en-US" dirty="0"/>
          </a:p>
          <a:p>
            <a:r>
              <a:rPr lang="en-US" dirty="0"/>
              <a:t>Only with IJ, no OC present.  Some IJs will allow a closing statement, maybe written, some will allow f/u questions.  Usually much quicker.  Most IJ reviews at the family detention centers are pro se.  </a:t>
            </a:r>
          </a:p>
          <a:p>
            <a:endParaRPr lang="en-US" dirty="0"/>
          </a:p>
          <a:p>
            <a:r>
              <a:rPr lang="en-US" dirty="0"/>
              <a:t>If IJ reverses, client graduates into full fledged removal hearing and will either be bonded if not arriving or will seek parole if arriving.  </a:t>
            </a:r>
          </a:p>
          <a:p>
            <a:endParaRPr lang="en-US" dirty="0"/>
          </a:p>
          <a:p>
            <a:r>
              <a:rPr lang="en-US" dirty="0"/>
              <a:t>If affirms, can seek review by the asylum office. Tell story of Eritrean, Karnes was doing this for everyone.  </a:t>
            </a:r>
          </a:p>
        </p:txBody>
      </p:sp>
      <p:sp>
        <p:nvSpPr>
          <p:cNvPr id="4" name="Slide Number Placeholder 3"/>
          <p:cNvSpPr>
            <a:spLocks noGrp="1"/>
          </p:cNvSpPr>
          <p:nvPr>
            <p:ph type="sldNum" sz="quarter" idx="10"/>
          </p:nvPr>
        </p:nvSpPr>
        <p:spPr/>
        <p:txBody>
          <a:bodyPr/>
          <a:lstStyle/>
          <a:p>
            <a:fld id="{980F9CEF-38B9-492A-B860-29831A9E45EC}" type="slidenum">
              <a:rPr lang="en-US" smtClean="0"/>
              <a:t>8</a:t>
            </a:fld>
            <a:endParaRPr lang="en-US"/>
          </a:p>
        </p:txBody>
      </p:sp>
    </p:spTree>
    <p:extLst>
      <p:ext uri="{BB962C8B-B14F-4D97-AF65-F5344CB8AC3E}">
        <p14:creationId xmlns:p14="http://schemas.microsoft.com/office/powerpoint/2010/main" val="1752037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three things: </a:t>
            </a:r>
          </a:p>
          <a:p>
            <a:r>
              <a:rPr lang="en-US" dirty="0"/>
              <a:t>Order of removal, exclusion, or deportation, a departure, and a reentry</a:t>
            </a:r>
          </a:p>
          <a:p>
            <a:endParaRPr lang="en-US" dirty="0"/>
          </a:p>
          <a:p>
            <a:r>
              <a:rPr lang="en-US" dirty="0"/>
              <a:t>At border, can seek W/H and CAT.  RFI instead of CFI.  Interview takes longer, difference.  Tell story of Aracely.  Can’t bring families over.  </a:t>
            </a:r>
          </a:p>
          <a:p>
            <a:endParaRPr lang="en-US" dirty="0"/>
          </a:p>
          <a:p>
            <a:r>
              <a:rPr lang="en-US" dirty="0"/>
              <a:t>In the interior, clients subject to reinstatement should be prepared.  Exceptions are NACARA, Haitian, VAWA, U and T visa, and W/H, CAT.  If have a client, prepare G-28.  Review process with them, tell them to express fear when detained, get name of officer they tell, email asylum office. Have MTR open either to IJ or CBP.  Automatic stay for no notice.  </a:t>
            </a:r>
          </a:p>
          <a:p>
            <a:endParaRPr lang="en-US" dirty="0"/>
          </a:p>
          <a:p>
            <a:r>
              <a:rPr lang="en-US" dirty="0"/>
              <a:t>PFR but remember perm bar so make sure there is relief available.  </a:t>
            </a:r>
          </a:p>
        </p:txBody>
      </p:sp>
      <p:sp>
        <p:nvSpPr>
          <p:cNvPr id="4" name="Slide Number Placeholder 3"/>
          <p:cNvSpPr>
            <a:spLocks noGrp="1"/>
          </p:cNvSpPr>
          <p:nvPr>
            <p:ph type="sldNum" sz="quarter" idx="10"/>
          </p:nvPr>
        </p:nvSpPr>
        <p:spPr/>
        <p:txBody>
          <a:bodyPr/>
          <a:lstStyle/>
          <a:p>
            <a:fld id="{980F9CEF-38B9-492A-B860-29831A9E45EC}" type="slidenum">
              <a:rPr lang="en-US" smtClean="0"/>
              <a:t>9</a:t>
            </a:fld>
            <a:endParaRPr lang="en-US"/>
          </a:p>
        </p:txBody>
      </p:sp>
    </p:spTree>
    <p:extLst>
      <p:ext uri="{BB962C8B-B14F-4D97-AF65-F5344CB8AC3E}">
        <p14:creationId xmlns:p14="http://schemas.microsoft.com/office/powerpoint/2010/main" val="236878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DE332A-B159-4B43-9878-0EB4D9559E1F}" type="datetimeFigureOut">
              <a:rPr lang="en-US"/>
              <a:pPr>
                <a:defRPr/>
              </a:pPr>
              <a:t>10/25/2017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F2FF65-35EE-5048-BB7E-7A9B07B47612}" type="slidenum">
              <a:rPr lang="en-US"/>
              <a:pPr>
                <a:defRPr/>
              </a:pPr>
              <a:t>‹#›</a:t>
            </a:fld>
            <a:endParaRPr lang="en-US"/>
          </a:p>
        </p:txBody>
      </p:sp>
    </p:spTree>
    <p:extLst>
      <p:ext uri="{BB962C8B-B14F-4D97-AF65-F5344CB8AC3E}">
        <p14:creationId xmlns:p14="http://schemas.microsoft.com/office/powerpoint/2010/main" val="111521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0470AA-30E6-894F-8C16-CCCA6EF95630}" type="datetimeFigureOut">
              <a:rPr lang="en-US"/>
              <a:pPr>
                <a:defRPr/>
              </a:pPr>
              <a:t>10/25/2017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F35A62-9F87-7F44-A888-ACB5578C3D3E}" type="slidenum">
              <a:rPr lang="en-US"/>
              <a:pPr>
                <a:defRPr/>
              </a:pPr>
              <a:t>‹#›</a:t>
            </a:fld>
            <a:endParaRPr lang="en-US"/>
          </a:p>
        </p:txBody>
      </p:sp>
    </p:spTree>
    <p:extLst>
      <p:ext uri="{BB962C8B-B14F-4D97-AF65-F5344CB8AC3E}">
        <p14:creationId xmlns:p14="http://schemas.microsoft.com/office/powerpoint/2010/main" val="31834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7E5667-339C-0146-9524-5605CA1AD8DE}" type="datetimeFigureOut">
              <a:rPr lang="en-US"/>
              <a:pPr>
                <a:defRPr/>
              </a:pPr>
              <a:t>10/25/2017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8B68AD-9138-6841-896F-ACE7F46CFC39}" type="slidenum">
              <a:rPr lang="en-US"/>
              <a:pPr>
                <a:defRPr/>
              </a:pPr>
              <a:t>‹#›</a:t>
            </a:fld>
            <a:endParaRPr lang="en-US"/>
          </a:p>
        </p:txBody>
      </p:sp>
    </p:spTree>
    <p:extLst>
      <p:ext uri="{BB962C8B-B14F-4D97-AF65-F5344CB8AC3E}">
        <p14:creationId xmlns:p14="http://schemas.microsoft.com/office/powerpoint/2010/main" val="105945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15185F-C5D7-644C-BDFF-A11E6DD36574}" type="datetimeFigureOut">
              <a:rPr lang="en-US"/>
              <a:pPr>
                <a:defRPr/>
              </a:pPr>
              <a:t>10/25/2017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BD8CAA-8AA9-3C42-9EF7-422409550334}" type="slidenum">
              <a:rPr lang="en-US"/>
              <a:pPr>
                <a:defRPr/>
              </a:pPr>
              <a:t>‹#›</a:t>
            </a:fld>
            <a:endParaRPr lang="en-US"/>
          </a:p>
        </p:txBody>
      </p:sp>
    </p:spTree>
    <p:extLst>
      <p:ext uri="{BB962C8B-B14F-4D97-AF65-F5344CB8AC3E}">
        <p14:creationId xmlns:p14="http://schemas.microsoft.com/office/powerpoint/2010/main" val="11546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1D6056B-20C2-654F-801A-A2533A800341}" type="datetimeFigureOut">
              <a:rPr lang="en-US"/>
              <a:pPr>
                <a:defRPr/>
              </a:pPr>
              <a:t>10/25/2017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3FA315-5C2F-9341-B0D9-B5687C06B19E}" type="slidenum">
              <a:rPr lang="en-US"/>
              <a:pPr>
                <a:defRPr/>
              </a:pPr>
              <a:t>‹#›</a:t>
            </a:fld>
            <a:endParaRPr lang="en-US"/>
          </a:p>
        </p:txBody>
      </p:sp>
    </p:spTree>
    <p:extLst>
      <p:ext uri="{BB962C8B-B14F-4D97-AF65-F5344CB8AC3E}">
        <p14:creationId xmlns:p14="http://schemas.microsoft.com/office/powerpoint/2010/main" val="149618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69A5FB-7A11-9445-A80E-02D0389F6C72}" type="datetimeFigureOut">
              <a:rPr lang="en-US"/>
              <a:pPr>
                <a:defRPr/>
              </a:pPr>
              <a:t>10/25/2017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802FF3-AE41-3B49-B92C-1E0C11C15B47}" type="slidenum">
              <a:rPr lang="en-US"/>
              <a:pPr>
                <a:defRPr/>
              </a:pPr>
              <a:t>‹#›</a:t>
            </a:fld>
            <a:endParaRPr lang="en-US"/>
          </a:p>
        </p:txBody>
      </p:sp>
    </p:spTree>
    <p:extLst>
      <p:ext uri="{BB962C8B-B14F-4D97-AF65-F5344CB8AC3E}">
        <p14:creationId xmlns:p14="http://schemas.microsoft.com/office/powerpoint/2010/main" val="152065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DF68CBB-5D1E-444B-86EF-14DD7D2FA915}" type="datetimeFigureOut">
              <a:rPr lang="en-US"/>
              <a:pPr>
                <a:defRPr/>
              </a:pPr>
              <a:t>10/25/2017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F92449-3700-334D-9373-356853C61438}" type="slidenum">
              <a:rPr lang="en-US"/>
              <a:pPr>
                <a:defRPr/>
              </a:pPr>
              <a:t>‹#›</a:t>
            </a:fld>
            <a:endParaRPr lang="en-US"/>
          </a:p>
        </p:txBody>
      </p:sp>
    </p:spTree>
    <p:extLst>
      <p:ext uri="{BB962C8B-B14F-4D97-AF65-F5344CB8AC3E}">
        <p14:creationId xmlns:p14="http://schemas.microsoft.com/office/powerpoint/2010/main" val="37590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A597509-78C9-4142-92CA-962732E59B6C}" type="datetimeFigureOut">
              <a:rPr lang="en-US"/>
              <a:pPr>
                <a:defRPr/>
              </a:pPr>
              <a:t>10/25/2017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63350A-C612-3E4E-B71F-749774278673}" type="slidenum">
              <a:rPr lang="en-US"/>
              <a:pPr>
                <a:defRPr/>
              </a:pPr>
              <a:t>‹#›</a:t>
            </a:fld>
            <a:endParaRPr lang="en-US"/>
          </a:p>
        </p:txBody>
      </p:sp>
    </p:spTree>
    <p:extLst>
      <p:ext uri="{BB962C8B-B14F-4D97-AF65-F5344CB8AC3E}">
        <p14:creationId xmlns:p14="http://schemas.microsoft.com/office/powerpoint/2010/main" val="204528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01B604-2AEA-3E49-B108-D3A8CE6A0519}" type="datetimeFigureOut">
              <a:rPr lang="en-US"/>
              <a:pPr>
                <a:defRPr/>
              </a:pPr>
              <a:t>10/25/2017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21CD79-40B5-AD45-8C69-C0F87F57A905}" type="slidenum">
              <a:rPr lang="en-US"/>
              <a:pPr>
                <a:defRPr/>
              </a:pPr>
              <a:t>‹#›</a:t>
            </a:fld>
            <a:endParaRPr lang="en-US"/>
          </a:p>
        </p:txBody>
      </p:sp>
    </p:spTree>
    <p:extLst>
      <p:ext uri="{BB962C8B-B14F-4D97-AF65-F5344CB8AC3E}">
        <p14:creationId xmlns:p14="http://schemas.microsoft.com/office/powerpoint/2010/main" val="41572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23927F1E-34E0-6540-AE2C-326C4438DEC1}" type="datetimeFigureOut">
              <a:rPr lang="en-US"/>
              <a:pPr>
                <a:defRPr/>
              </a:pPr>
              <a:t>10/25/2017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B4E0B1-0BDB-F040-93D1-BD2DF1E3EED3}" type="slidenum">
              <a:rPr lang="en-US"/>
              <a:pPr>
                <a:defRPr/>
              </a:pPr>
              <a:t>‹#›</a:t>
            </a:fld>
            <a:endParaRPr lang="en-US"/>
          </a:p>
        </p:txBody>
      </p:sp>
    </p:spTree>
    <p:extLst>
      <p:ext uri="{BB962C8B-B14F-4D97-AF65-F5344CB8AC3E}">
        <p14:creationId xmlns:p14="http://schemas.microsoft.com/office/powerpoint/2010/main" val="125854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8D75C14-A7D7-094A-8026-D24A79F49AC2}" type="datetimeFigureOut">
              <a:rPr lang="en-US"/>
              <a:pPr>
                <a:defRPr/>
              </a:pPr>
              <a:t>10/25/2017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B8902F-E438-6A4D-9E1A-94870CE4BE52}" type="slidenum">
              <a:rPr lang="en-US"/>
              <a:pPr>
                <a:defRPr/>
              </a:pPr>
              <a:t>‹#›</a:t>
            </a:fld>
            <a:endParaRPr lang="en-US"/>
          </a:p>
        </p:txBody>
      </p:sp>
    </p:spTree>
    <p:extLst>
      <p:ext uri="{BB962C8B-B14F-4D97-AF65-F5344CB8AC3E}">
        <p14:creationId xmlns:p14="http://schemas.microsoft.com/office/powerpoint/2010/main" val="177095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33DCF68-3065-7C49-B60F-BC7734646BEB}" type="datetimeFigureOut">
              <a:rPr lang="en-US"/>
              <a:pPr>
                <a:defRPr/>
              </a:pPr>
              <a:t>10/25/2017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4540C00-5F01-244B-9DBE-C170DF15F6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charset="0"/>
        </a:defRPr>
      </a:lvl2pPr>
      <a:lvl3pPr algn="l" rtl="0" eaLnBrk="1" fontAlgn="base" hangingPunct="1">
        <a:lnSpc>
          <a:spcPct val="90000"/>
        </a:lnSpc>
        <a:spcBef>
          <a:spcPct val="0"/>
        </a:spcBef>
        <a:spcAft>
          <a:spcPct val="0"/>
        </a:spcAft>
        <a:defRPr sz="4400">
          <a:solidFill>
            <a:schemeClr val="tx1"/>
          </a:solidFill>
          <a:latin typeface="Calibri Light" charset="0"/>
        </a:defRPr>
      </a:lvl3pPr>
      <a:lvl4pPr algn="l" rtl="0" eaLnBrk="1" fontAlgn="base" hangingPunct="1">
        <a:lnSpc>
          <a:spcPct val="90000"/>
        </a:lnSpc>
        <a:spcBef>
          <a:spcPct val="0"/>
        </a:spcBef>
        <a:spcAft>
          <a:spcPct val="0"/>
        </a:spcAft>
        <a:defRPr sz="4400">
          <a:solidFill>
            <a:schemeClr val="tx1"/>
          </a:solidFill>
          <a:latin typeface="Calibri Light" charset="0"/>
        </a:defRPr>
      </a:lvl4pPr>
      <a:lvl5pPr algn="l" rtl="0" eaLnBrk="1" fontAlgn="base" hangingPunct="1">
        <a:lnSpc>
          <a:spcPct val="90000"/>
        </a:lnSpc>
        <a:spcBef>
          <a:spcPct val="0"/>
        </a:spcBef>
        <a:spcAft>
          <a:spcPct val="0"/>
        </a:spcAft>
        <a:defRPr sz="4400">
          <a:solidFill>
            <a:schemeClr val="tx1"/>
          </a:solidFill>
          <a:latin typeface="Calibri Light"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3250">
              <a:srgbClr val="EEE972">
                <a:alpha val="88000"/>
              </a:srgbClr>
            </a:gs>
            <a:gs pos="7000">
              <a:srgbClr val="3EB3A9">
                <a:alpha val="67000"/>
              </a:srgbClr>
            </a:gs>
            <a:gs pos="94000">
              <a:srgbClr val="E8E142">
                <a:alpha val="61000"/>
              </a:srgbClr>
            </a:gs>
            <a:gs pos="45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5609690" y="1470197"/>
            <a:ext cx="5429785" cy="2233123"/>
          </a:xfrm>
        </p:spPr>
        <p:txBody>
          <a:bodyPr/>
          <a:lstStyle/>
          <a:p>
            <a:r>
              <a:rPr lang="en-US" altLang="en-US" sz="4000" dirty="0">
                <a:latin typeface="HarabaraHand" charset="0"/>
                <a:ea typeface="HarabaraHand" charset="0"/>
                <a:cs typeface="HarabaraHand" charset="0"/>
              </a:rPr>
              <a:t>Expedited Removal, Asylum, and Credible Fear Interviews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65852"/>
            <a:ext cx="12192000" cy="1392148"/>
          </a:xfrm>
          <a:prstGeom prst="rect">
            <a:avLst/>
          </a:prstGeom>
        </p:spPr>
      </p:pic>
      <p:pic>
        <p:nvPicPr>
          <p:cNvPr id="3" name="Picture 2"/>
          <p:cNvPicPr>
            <a:picLocks noChangeAspect="1"/>
          </p:cNvPicPr>
          <p:nvPr/>
        </p:nvPicPr>
        <p:blipFill>
          <a:blip r:embed="rId4">
            <a:alphaModFix amt="76000"/>
            <a:extLst>
              <a:ext uri="{28A0092B-C50C-407E-A947-70E740481C1C}">
                <a14:useLocalDpi xmlns:a14="http://schemas.microsoft.com/office/drawing/2010/main" val="0"/>
              </a:ext>
            </a:extLst>
          </a:blip>
          <a:stretch>
            <a:fillRect/>
          </a:stretch>
        </p:blipFill>
        <p:spPr>
          <a:xfrm>
            <a:off x="316523" y="1495549"/>
            <a:ext cx="4977223" cy="32980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06" y="5381901"/>
            <a:ext cx="1804588" cy="1195754"/>
          </a:xfrm>
          <a:prstGeom prst="rect">
            <a:avLst/>
          </a:prstGeom>
          <a:effectLst>
            <a:glow rad="50800">
              <a:schemeClr val="accent1">
                <a:alpha val="20000"/>
              </a:schemeClr>
            </a:glow>
            <a:softEdge rad="76200"/>
          </a:effectLst>
        </p:spPr>
      </p:pic>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477054"/>
          </a:xfrm>
          <a:prstGeom prst="rect">
            <a:avLst/>
          </a:prstGeom>
          <a:noFill/>
        </p:spPr>
        <p:txBody>
          <a:bodyPr wrap="square" rtlCol="0">
            <a:spAutoFit/>
          </a:bodyPr>
          <a:lstStyle/>
          <a:p>
            <a:r>
              <a:rPr lang="en-US" sz="2500" dirty="0"/>
              <a:t>Federal Court Review of Expedited Removal Orders is very limited</a:t>
            </a:r>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4247317"/>
          </a:xfrm>
          <a:prstGeom prst="rect">
            <a:avLst/>
          </a:prstGeom>
          <a:noFill/>
        </p:spPr>
        <p:txBody>
          <a:bodyPr wrap="square" rtlCol="0">
            <a:spAutoFit/>
          </a:bodyPr>
          <a:lstStyle/>
          <a:p>
            <a:r>
              <a:rPr lang="en-US" dirty="0"/>
              <a:t>Federal courts are barred from reviewing ER orders on petitions for review under the INA.  </a:t>
            </a:r>
            <a:r>
              <a:rPr lang="en-US" i="1" dirty="0"/>
              <a:t>See </a:t>
            </a:r>
            <a:r>
              <a:rPr lang="en-US" dirty="0"/>
              <a:t>8 U.S.C. §§ 1252(a)(2)(A), (e); </a:t>
            </a:r>
            <a:r>
              <a:rPr lang="en-US" i="1" dirty="0"/>
              <a:t>see also </a:t>
            </a:r>
            <a:r>
              <a:rPr lang="en-US" i="1" dirty="0" err="1"/>
              <a:t>Shunaula</a:t>
            </a:r>
            <a:r>
              <a:rPr lang="en-US" i="1" dirty="0"/>
              <a:t> v. Holder</a:t>
            </a:r>
            <a:r>
              <a:rPr lang="en-US" dirty="0"/>
              <a:t>, 732 F.3d 143 (2d Cir. 2013); </a:t>
            </a:r>
            <a:r>
              <a:rPr lang="en-US" i="1" dirty="0"/>
              <a:t>Khan v. Holder, </a:t>
            </a:r>
            <a:r>
              <a:rPr lang="en-US" dirty="0"/>
              <a:t>608 F.3d 325 (7th Cir. 2010); </a:t>
            </a:r>
            <a:r>
              <a:rPr lang="en-US" i="1" dirty="0" err="1"/>
              <a:t>Brumme</a:t>
            </a:r>
            <a:r>
              <a:rPr lang="en-US" i="1" dirty="0"/>
              <a:t> v. INS</a:t>
            </a:r>
            <a:r>
              <a:rPr lang="en-US" dirty="0"/>
              <a:t>, 275 F.3d 443 (5th Cir. 2001).</a:t>
            </a:r>
          </a:p>
          <a:p>
            <a:endParaRPr lang="en-US" dirty="0"/>
          </a:p>
          <a:p>
            <a:r>
              <a:rPr lang="en-US" dirty="0"/>
              <a:t>The INA provides for habeas review of expedited removal orders, but limits the scope of review to the following determinations: (1) whether the petitioner is a noncitizen (i.e., whether the person has a citizenship claim); (2) whether the petitioner was ordered removed under § 1225(b)(1) (the expedited removal provision); and (3) whether the petitioner can prove by a preponderance of the evidence that he or she (a) is an LPR; (b) has been admitted as a refugee; or (b) has been granted asylum, and that such status has not been terminated. 8 U.S.C. §§ 1252(e)(2)(A)-(C).</a:t>
            </a:r>
            <a:br>
              <a:rPr lang="en-US" dirty="0"/>
            </a:br>
            <a:endParaRPr lang="en-US" dirty="0"/>
          </a:p>
          <a:p>
            <a:br>
              <a:rPr lang="en-US" dirty="0"/>
            </a:br>
            <a:endParaRPr lang="en-US" dirty="0"/>
          </a:p>
        </p:txBody>
      </p:sp>
    </p:spTree>
    <p:extLst>
      <p:ext uri="{BB962C8B-B14F-4D97-AF65-F5344CB8AC3E}">
        <p14:creationId xmlns:p14="http://schemas.microsoft.com/office/powerpoint/2010/main" val="417227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06" y="5381901"/>
            <a:ext cx="1804588" cy="1195754"/>
          </a:xfrm>
          <a:prstGeom prst="rect">
            <a:avLst/>
          </a:prstGeom>
          <a:effectLst>
            <a:glow rad="50800">
              <a:schemeClr val="accent1">
                <a:alpha val="20000"/>
              </a:schemeClr>
            </a:glow>
            <a:softEdge rad="76200"/>
          </a:effectLst>
        </p:spPr>
      </p:pic>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861774"/>
          </a:xfrm>
          <a:prstGeom prst="rect">
            <a:avLst/>
          </a:prstGeom>
          <a:noFill/>
        </p:spPr>
        <p:txBody>
          <a:bodyPr wrap="square" rtlCol="0">
            <a:spAutoFit/>
          </a:bodyPr>
          <a:lstStyle/>
          <a:p>
            <a:r>
              <a:rPr lang="en-US" sz="2500" dirty="0"/>
              <a:t>Asking DHS to reverse its decision</a:t>
            </a:r>
          </a:p>
          <a:p>
            <a:endParaRPr lang="en-US" sz="2500" dirty="0"/>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4801314"/>
          </a:xfrm>
          <a:prstGeom prst="rect">
            <a:avLst/>
          </a:prstGeom>
          <a:noFill/>
        </p:spPr>
        <p:txBody>
          <a:bodyPr wrap="square" rtlCol="0">
            <a:spAutoFit/>
          </a:bodyPr>
          <a:lstStyle/>
          <a:p>
            <a:r>
              <a:rPr lang="en-US" dirty="0"/>
              <a:t>A motion to reopen must state the new facts to be provided in the reopened proceeding and be supported by affidavits or other documentary evidence. 8 C.F.R. § 103.5(a)(2).</a:t>
            </a:r>
          </a:p>
          <a:p>
            <a:endParaRPr lang="en-US" dirty="0"/>
          </a:p>
          <a:p>
            <a:r>
              <a:rPr lang="en-US" dirty="0"/>
              <a:t>A motion to reconsider must state the reasons for reconsideration and be supported by any pertinent precedent decisions to establish that the decision was based on an incorrect application of law or Service policy.” 8 C.F.R. § 103.5(a)(2).</a:t>
            </a:r>
          </a:p>
          <a:p>
            <a:endParaRPr lang="en-US" dirty="0"/>
          </a:p>
          <a:p>
            <a:r>
              <a:rPr lang="en-US" dirty="0"/>
              <a:t>There is a 30-day deadline to file a motion to reopen or reconsider; the deadline for</a:t>
            </a:r>
          </a:p>
          <a:p>
            <a:r>
              <a:rPr lang="en-US" dirty="0"/>
              <a:t>reopening “may be excused in the discretion of the Service where it is demonstrated that the delay was reasonable and was beyond the control of the applicant or petitioner.” 8 C.F.R. § 103.5(a)(1)(</a:t>
            </a:r>
            <a:r>
              <a:rPr lang="en-US" dirty="0" err="1"/>
              <a:t>i</a:t>
            </a:r>
            <a:r>
              <a:rPr lang="en-US" dirty="0"/>
              <a:t>).</a:t>
            </a:r>
          </a:p>
          <a:p>
            <a:endParaRPr lang="en-US" dirty="0"/>
          </a:p>
          <a:p>
            <a:r>
              <a:rPr lang="en-US" dirty="0"/>
              <a:t>File with DHS office that issued the order with a cover letter, I-290B, a G-28 and documentation.  </a:t>
            </a:r>
            <a:br>
              <a:rPr lang="en-US" dirty="0"/>
            </a:br>
            <a:endParaRPr lang="en-US" dirty="0"/>
          </a:p>
          <a:p>
            <a:br>
              <a:rPr lang="en-US" dirty="0"/>
            </a:br>
            <a:endParaRPr lang="en-US" dirty="0"/>
          </a:p>
        </p:txBody>
      </p:sp>
    </p:spTree>
    <p:extLst>
      <p:ext uri="{BB962C8B-B14F-4D97-AF65-F5344CB8AC3E}">
        <p14:creationId xmlns:p14="http://schemas.microsoft.com/office/powerpoint/2010/main" val="80305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06" y="5500261"/>
            <a:ext cx="1804588" cy="1195754"/>
          </a:xfrm>
          <a:prstGeom prst="rect">
            <a:avLst/>
          </a:prstGeom>
          <a:effectLst>
            <a:glow rad="50800">
              <a:schemeClr val="accent1">
                <a:alpha val="20000"/>
              </a:schemeClr>
            </a:glow>
            <a:softEdge rad="76200"/>
          </a:effectLst>
        </p:spPr>
      </p:pic>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861774"/>
          </a:xfrm>
          <a:prstGeom prst="rect">
            <a:avLst/>
          </a:prstGeom>
          <a:noFill/>
        </p:spPr>
        <p:txBody>
          <a:bodyPr wrap="square" rtlCol="0">
            <a:spAutoFit/>
          </a:bodyPr>
          <a:lstStyle/>
          <a:p>
            <a:r>
              <a:rPr lang="en-US" sz="2500" dirty="0"/>
              <a:t>Expanded Expedited Removal</a:t>
            </a:r>
          </a:p>
          <a:p>
            <a:endParaRPr lang="en-US" sz="2500" dirty="0"/>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4524315"/>
          </a:xfrm>
          <a:prstGeom prst="rect">
            <a:avLst/>
          </a:prstGeom>
          <a:noFill/>
        </p:spPr>
        <p:txBody>
          <a:bodyPr wrap="square" rtlCol="0">
            <a:spAutoFit/>
          </a:bodyPr>
          <a:lstStyle/>
          <a:p>
            <a:r>
              <a:rPr lang="en-US" dirty="0"/>
              <a:t>Pursuant to section 235(b)(1)(A)(iii)(I) of the INA, the Secretary shall take</a:t>
            </a:r>
          </a:p>
          <a:p>
            <a:r>
              <a:rPr lang="en-US" dirty="0"/>
              <a:t>appropriate action to apply, in his sole and unreviewable discretion, the provisions</a:t>
            </a:r>
          </a:p>
          <a:p>
            <a:r>
              <a:rPr lang="en-US" dirty="0"/>
              <a:t>of section 235(b)(1)(A)(</a:t>
            </a:r>
            <a:r>
              <a:rPr lang="en-US" dirty="0" err="1"/>
              <a:t>i</a:t>
            </a:r>
            <a:r>
              <a:rPr lang="en-US" dirty="0"/>
              <a:t>) and (ii) of the INA to the aliens designated under</a:t>
            </a:r>
          </a:p>
          <a:p>
            <a:r>
              <a:rPr lang="en-US" dirty="0"/>
              <a:t>section 235(b)(1)(A)(iii)(II). Border Security and Immigration Enforcement Improvements,</a:t>
            </a:r>
          </a:p>
          <a:p>
            <a:r>
              <a:rPr lang="nn-NO" dirty="0"/>
              <a:t>82 Fed. Reg. 8793 (2017)</a:t>
            </a:r>
            <a:br>
              <a:rPr lang="en-US" dirty="0"/>
            </a:br>
            <a:endParaRPr lang="en-US" dirty="0"/>
          </a:p>
          <a:p>
            <a:r>
              <a:rPr lang="en-US" dirty="0"/>
              <a:t>DHS implementing  memo: To ensure the prompt removal of aliens apprehended soon after crossing the border illegally, the Department will publish in the Federal Register a new Notice Designating Aliens Subject to Expedited Removal Under Section 235(b)(l)(a)(iii) of the Immigration and Nationality Act, which may, to the extent I determine is appropriate, depart from the limitations set forth in the designation currently in force. I direct the Commissioner of CBP and the Director of ICE to conform the use of expedited removal procedures to the designations made in this notice upon its publication. John Kelly, Implement the President's Border Security and Immigration Enforcement Improvements Policies (Feb. 20, 2017).</a:t>
            </a:r>
            <a:br>
              <a:rPr lang="en-US" dirty="0"/>
            </a:br>
            <a:endParaRPr lang="en-US" dirty="0"/>
          </a:p>
        </p:txBody>
      </p:sp>
    </p:spTree>
    <p:extLst>
      <p:ext uri="{BB962C8B-B14F-4D97-AF65-F5344CB8AC3E}">
        <p14:creationId xmlns:p14="http://schemas.microsoft.com/office/powerpoint/2010/main" val="417517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06" y="5381901"/>
            <a:ext cx="1804588" cy="1195754"/>
          </a:xfrm>
          <a:prstGeom prst="rect">
            <a:avLst/>
          </a:prstGeom>
          <a:effectLst>
            <a:glow rad="50800">
              <a:schemeClr val="accent1">
                <a:alpha val="20000"/>
              </a:schemeClr>
            </a:glow>
            <a:softEdge rad="76200"/>
          </a:effectLst>
        </p:spPr>
      </p:pic>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861774"/>
          </a:xfrm>
          <a:prstGeom prst="rect">
            <a:avLst/>
          </a:prstGeom>
          <a:noFill/>
        </p:spPr>
        <p:txBody>
          <a:bodyPr wrap="square" rtlCol="0">
            <a:spAutoFit/>
          </a:bodyPr>
          <a:lstStyle/>
          <a:p>
            <a:r>
              <a:rPr lang="en-US" sz="2500" dirty="0"/>
              <a:t>Leaked Memo</a:t>
            </a:r>
          </a:p>
          <a:p>
            <a:endParaRPr lang="en-US" sz="2500" dirty="0"/>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1477328"/>
          </a:xfrm>
          <a:prstGeom prst="rect">
            <a:avLst/>
          </a:prstGeom>
          <a:noFill/>
        </p:spPr>
        <p:txBody>
          <a:bodyPr wrap="square" rtlCol="0">
            <a:spAutoFit/>
          </a:bodyPr>
          <a:lstStyle/>
          <a:p>
            <a:r>
              <a:rPr lang="en-US" dirty="0"/>
              <a:t>The Washington Post reported on July 18, 2017 that it received a leaked memo regarding Expedited Removal.  The draft memo, which has yet to be approved by Department of Homeland Security (DHS), proposes to expand expedited removal to those who are apprehended anywhere in the United States and who are unable to prove they have lived continuously in the country for more than 90 days.</a:t>
            </a:r>
          </a:p>
        </p:txBody>
      </p:sp>
    </p:spTree>
    <p:extLst>
      <p:ext uri="{BB962C8B-B14F-4D97-AF65-F5344CB8AC3E}">
        <p14:creationId xmlns:p14="http://schemas.microsoft.com/office/powerpoint/2010/main" val="210567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3250">
              <a:srgbClr val="EEE972">
                <a:alpha val="88000"/>
              </a:srgbClr>
            </a:gs>
            <a:gs pos="7000">
              <a:srgbClr val="3EB3A9">
                <a:alpha val="67000"/>
              </a:srgbClr>
            </a:gs>
            <a:gs pos="94000">
              <a:srgbClr val="E8E142">
                <a:alpha val="61000"/>
              </a:srgbClr>
            </a:gs>
            <a:gs pos="45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5609690" y="1637782"/>
            <a:ext cx="4883649" cy="2653017"/>
          </a:xfrm>
        </p:spPr>
        <p:txBody>
          <a:bodyPr/>
          <a:lstStyle/>
          <a:p>
            <a:r>
              <a:rPr lang="en-US" altLang="en-US" dirty="0">
                <a:latin typeface="HarabaraHand" charset="0"/>
                <a:ea typeface="HarabaraHand" charset="0"/>
                <a:cs typeface="HarabaraHand" charset="0"/>
              </a:rPr>
              <a:t>Thank You</a:t>
            </a:r>
            <a:br>
              <a:rPr lang="en-US" altLang="en-US" dirty="0">
                <a:latin typeface="HarabaraHand" charset="0"/>
                <a:ea typeface="HarabaraHand" charset="0"/>
                <a:cs typeface="HarabaraHand" charset="0"/>
              </a:rPr>
            </a:br>
            <a:endParaRPr lang="en-US" altLang="en-US" dirty="0">
              <a:latin typeface="HarabaraHand" charset="0"/>
              <a:ea typeface="HarabaraHand" charset="0"/>
              <a:cs typeface="HarabaraHand"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65852"/>
            <a:ext cx="12192000" cy="1392148"/>
          </a:xfrm>
          <a:prstGeom prst="rect">
            <a:avLst/>
          </a:prstGeom>
        </p:spPr>
      </p:pic>
      <p:pic>
        <p:nvPicPr>
          <p:cNvPr id="3" name="Picture 2"/>
          <p:cNvPicPr>
            <a:picLocks noChangeAspect="1"/>
          </p:cNvPicPr>
          <p:nvPr/>
        </p:nvPicPr>
        <p:blipFill>
          <a:blip r:embed="rId4">
            <a:alphaModFix amt="76000"/>
            <a:extLst>
              <a:ext uri="{28A0092B-C50C-407E-A947-70E740481C1C}">
                <a14:useLocalDpi xmlns:a14="http://schemas.microsoft.com/office/drawing/2010/main" val="0"/>
              </a:ext>
            </a:extLst>
          </a:blip>
          <a:stretch>
            <a:fillRect/>
          </a:stretch>
        </p:blipFill>
        <p:spPr>
          <a:xfrm>
            <a:off x="316523" y="1495549"/>
            <a:ext cx="4977223" cy="3298004"/>
          </a:xfrm>
          <a:prstGeom prst="rect">
            <a:avLst/>
          </a:prstGeom>
        </p:spPr>
      </p:pic>
    </p:spTree>
    <p:extLst>
      <p:ext uri="{BB962C8B-B14F-4D97-AF65-F5344CB8AC3E}">
        <p14:creationId xmlns:p14="http://schemas.microsoft.com/office/powerpoint/2010/main" val="69967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06" y="5381901"/>
            <a:ext cx="1804588" cy="1195754"/>
          </a:xfrm>
          <a:prstGeom prst="rect">
            <a:avLst/>
          </a:prstGeom>
          <a:effectLst>
            <a:glow rad="50800">
              <a:schemeClr val="accent1">
                <a:alpha val="20000"/>
              </a:schemeClr>
            </a:glow>
            <a:softEdge rad="76200"/>
          </a:effectLst>
        </p:spPr>
      </p:pic>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861774"/>
          </a:xfrm>
          <a:prstGeom prst="rect">
            <a:avLst/>
          </a:prstGeom>
          <a:noFill/>
        </p:spPr>
        <p:txBody>
          <a:bodyPr wrap="square" rtlCol="0">
            <a:spAutoFit/>
          </a:bodyPr>
          <a:lstStyle/>
          <a:p>
            <a:r>
              <a:rPr lang="en-US" sz="2500" dirty="0"/>
              <a:t>Expedited Removal Statute  8 U.S.C. § 1225(b)(1)</a:t>
            </a:r>
          </a:p>
          <a:p>
            <a:endParaRPr lang="en-US" sz="2500" dirty="0"/>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2862322"/>
          </a:xfrm>
          <a:prstGeom prst="rect">
            <a:avLst/>
          </a:prstGeom>
          <a:noFill/>
        </p:spPr>
        <p:txBody>
          <a:bodyPr wrap="square" rtlCol="0">
            <a:spAutoFit/>
          </a:bodyPr>
          <a:lstStyle/>
          <a:p>
            <a:r>
              <a:rPr lang="en-US" dirty="0"/>
              <a:t>Any individual who arrives at a port of entry in the United States and who</a:t>
            </a:r>
          </a:p>
          <a:p>
            <a:r>
              <a:rPr lang="en-US" dirty="0"/>
              <a:t>is inadmissible under either 8 U.S.C. § 1182(a)(6)(C) (misrepresentations and false claims to U.S. citizenship) or § 1182(a)(7) (lack of valid entry documents), is subject to expedited removal. 8 U.S.C. § 1225(b)(1)(A)(</a:t>
            </a:r>
            <a:r>
              <a:rPr lang="en-US" dirty="0" err="1"/>
              <a:t>i</a:t>
            </a:r>
            <a:r>
              <a:rPr lang="en-US" dirty="0"/>
              <a:t>)</a:t>
            </a:r>
          </a:p>
          <a:p>
            <a:endParaRPr lang="en-US" dirty="0"/>
          </a:p>
          <a:p>
            <a:r>
              <a:rPr lang="en-US" dirty="0"/>
              <a:t>Secretary of DHS has the authority to apply expedited removal to any individual apprehended at a place other than a port of entry, who is inadmissible under either of those grounds, has not been admitted or paroled, and cannot show that he or she has been continuously present in the United States for two or more years. 8 U.S.C. §§ 1225(b)(1)(A)(</a:t>
            </a:r>
            <a:r>
              <a:rPr lang="en-US" dirty="0" err="1"/>
              <a:t>i</a:t>
            </a:r>
            <a:r>
              <a:rPr lang="en-US" dirty="0"/>
              <a:t>), (iii)</a:t>
            </a:r>
          </a:p>
        </p:txBody>
      </p:sp>
    </p:spTree>
    <p:extLst>
      <p:ext uri="{BB962C8B-B14F-4D97-AF65-F5344CB8AC3E}">
        <p14:creationId xmlns:p14="http://schemas.microsoft.com/office/powerpoint/2010/main" val="64843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477054"/>
          </a:xfrm>
          <a:prstGeom prst="rect">
            <a:avLst/>
          </a:prstGeom>
          <a:noFill/>
        </p:spPr>
        <p:txBody>
          <a:bodyPr wrap="square" rtlCol="0">
            <a:spAutoFit/>
          </a:bodyPr>
          <a:lstStyle/>
          <a:p>
            <a:r>
              <a:rPr lang="en-US" sz="2500" dirty="0"/>
              <a:t>Expedited Removal by regulation </a:t>
            </a:r>
            <a:r>
              <a:rPr lang="nn-NO" sz="2500" dirty="0"/>
              <a:t>69 Fed. Reg. 48877, 48880 (2004)</a:t>
            </a:r>
            <a:endParaRPr lang="en-US" sz="2500" dirty="0"/>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5355312"/>
          </a:xfrm>
          <a:prstGeom prst="rect">
            <a:avLst/>
          </a:prstGeom>
          <a:noFill/>
        </p:spPr>
        <p:txBody>
          <a:bodyPr wrap="square" rtlCol="0">
            <a:spAutoFit/>
          </a:bodyPr>
          <a:lstStyle/>
          <a:p>
            <a:r>
              <a:rPr lang="en-US" dirty="0"/>
              <a:t>100 mile/14 day rule: </a:t>
            </a:r>
          </a:p>
          <a:p>
            <a:endParaRPr lang="en-US" dirty="0"/>
          </a:p>
          <a:p>
            <a:r>
              <a:rPr lang="en-US" dirty="0"/>
              <a:t>Authorizes the Department of Homeland Security to place in expedited removal proceedings any or all members of the following class of aliens: Aliens determined to be inadmissible under sections 212(a)(6)(C) or (7) of the Immigration and Nationality Act who are present in the U.S. without having been admitted or paroled following inspection by an immigration officer at a designated port-of- entry, </a:t>
            </a:r>
            <a:r>
              <a:rPr lang="en-US" b="1" dirty="0"/>
              <a:t>who are encountered by an immigration officer within 100 air miles of the U.S. international land border, and who have not established to the satisfaction of an immigration officer that they have been physically present in the U.S. continuously for the fourteen- day (14-day) period immediately prior to the date of encounter. </a:t>
            </a:r>
          </a:p>
          <a:p>
            <a:endParaRPr lang="en-US" b="1" dirty="0"/>
          </a:p>
          <a:p>
            <a:r>
              <a:rPr lang="en-US" b="1" dirty="0"/>
              <a:t>April 1997-Nov 2002: applied to arriving aliens at ports of entry 62 FR 10311</a:t>
            </a:r>
          </a:p>
          <a:p>
            <a:r>
              <a:rPr lang="en-US" b="1" dirty="0"/>
              <a:t>Nov 2002: expanded to include aliens arriving by sea 67 FR 68923</a:t>
            </a:r>
          </a:p>
          <a:p>
            <a:r>
              <a:rPr lang="en-US" b="1" dirty="0"/>
              <a:t>Aug 2004-Sept 2005: Laredo, </a:t>
            </a:r>
            <a:r>
              <a:rPr lang="en-US" b="1" dirty="0" err="1"/>
              <a:t>Tuscon</a:t>
            </a:r>
            <a:r>
              <a:rPr lang="en-US" b="1" dirty="0"/>
              <a:t>, RGV pilot program, Yuma and El Centro AZ , and San Diego for reinstatement</a:t>
            </a:r>
          </a:p>
          <a:p>
            <a:r>
              <a:rPr lang="en-US" b="1" dirty="0"/>
              <a:t>Sept 2005: including to all southwest border</a:t>
            </a:r>
          </a:p>
          <a:p>
            <a:endParaRPr lang="en-US" b="1" dirty="0"/>
          </a:p>
          <a:p>
            <a:endParaRPr lang="en-US" b="1" dirty="0"/>
          </a:p>
        </p:txBody>
      </p:sp>
    </p:spTree>
    <p:extLst>
      <p:ext uri="{BB962C8B-B14F-4D97-AF65-F5344CB8AC3E}">
        <p14:creationId xmlns:p14="http://schemas.microsoft.com/office/powerpoint/2010/main" val="374462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06" y="5381901"/>
            <a:ext cx="1804588" cy="1195754"/>
          </a:xfrm>
          <a:prstGeom prst="rect">
            <a:avLst/>
          </a:prstGeom>
          <a:effectLst>
            <a:glow rad="50800">
              <a:schemeClr val="accent1">
                <a:alpha val="20000"/>
              </a:schemeClr>
            </a:glow>
            <a:softEdge rad="76200"/>
          </a:effectLst>
        </p:spPr>
      </p:pic>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477054"/>
          </a:xfrm>
          <a:prstGeom prst="rect">
            <a:avLst/>
          </a:prstGeom>
          <a:noFill/>
        </p:spPr>
        <p:txBody>
          <a:bodyPr wrap="square" rtlCol="0">
            <a:spAutoFit/>
          </a:bodyPr>
          <a:lstStyle/>
          <a:p>
            <a:r>
              <a:rPr lang="en-US" sz="2500" dirty="0"/>
              <a:t>Expedited Removal and Credible Fear Interview</a:t>
            </a:r>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4247317"/>
          </a:xfrm>
          <a:prstGeom prst="rect">
            <a:avLst/>
          </a:prstGeom>
          <a:noFill/>
        </p:spPr>
        <p:txBody>
          <a:bodyPr wrap="square" rtlCol="0">
            <a:spAutoFit/>
          </a:bodyPr>
          <a:lstStyle/>
          <a:p>
            <a:endParaRPr lang="en-US" dirty="0"/>
          </a:p>
          <a:p>
            <a:r>
              <a:rPr lang="en-US" dirty="0"/>
              <a:t>If the alien indicates an intention to apply for asylum or a fear of persecution, the officer shall refer the alien for a credible fear interview. 8 U.S.C. §§ 1225(b)(1)(A)(ii), (B); 8 C.F.R. § 235.3(b)(4)</a:t>
            </a:r>
          </a:p>
          <a:p>
            <a:endParaRPr lang="en-US" dirty="0"/>
          </a:p>
          <a:p>
            <a:r>
              <a:rPr lang="en-US" dirty="0"/>
              <a:t>DHS is required to read a script to individuals in ER that informs them of their rights to seek asylum: </a:t>
            </a:r>
          </a:p>
          <a:p>
            <a:r>
              <a:rPr lang="en-US" dirty="0"/>
              <a:t>I-867AB, Record of Sworn Statement in Proceedings</a:t>
            </a:r>
          </a:p>
          <a:p>
            <a:r>
              <a:rPr lang="en-US" dirty="0"/>
              <a:t>Following questioning and recording of the alien's statement regarding identity, alienage, and inadmissibility, the examining immigration officer shall record the alien's response to the questions contained on Form I-867B, and have the alien read (or have read to him or her) the statement, and the alien shall sign and initial each page of the statement and each correction.</a:t>
            </a:r>
          </a:p>
          <a:p>
            <a:endParaRPr lang="en-US" dirty="0"/>
          </a:p>
          <a:p>
            <a:endParaRPr lang="en-US" dirty="0"/>
          </a:p>
        </p:txBody>
      </p:sp>
    </p:spTree>
    <p:extLst>
      <p:ext uri="{BB962C8B-B14F-4D97-AF65-F5344CB8AC3E}">
        <p14:creationId xmlns:p14="http://schemas.microsoft.com/office/powerpoint/2010/main" val="121232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06" y="5381901"/>
            <a:ext cx="1804588" cy="1195754"/>
          </a:xfrm>
          <a:prstGeom prst="rect">
            <a:avLst/>
          </a:prstGeom>
          <a:effectLst>
            <a:glow rad="50800">
              <a:schemeClr val="accent1">
                <a:alpha val="20000"/>
              </a:schemeClr>
            </a:glow>
            <a:softEdge rad="76200"/>
          </a:effectLst>
        </p:spPr>
      </p:pic>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861774"/>
          </a:xfrm>
          <a:prstGeom prst="rect">
            <a:avLst/>
          </a:prstGeom>
          <a:noFill/>
        </p:spPr>
        <p:txBody>
          <a:bodyPr wrap="square" rtlCol="0">
            <a:spAutoFit/>
          </a:bodyPr>
          <a:lstStyle/>
          <a:p>
            <a:r>
              <a:rPr lang="en-US" sz="2500" dirty="0"/>
              <a:t>Credible Fear Interview</a:t>
            </a:r>
          </a:p>
          <a:p>
            <a:endParaRPr lang="en-US" sz="2500" dirty="0"/>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4247317"/>
          </a:xfrm>
          <a:prstGeom prst="rect">
            <a:avLst/>
          </a:prstGeom>
          <a:noFill/>
        </p:spPr>
        <p:txBody>
          <a:bodyPr wrap="square" rtlCol="0">
            <a:spAutoFit/>
          </a:bodyPr>
          <a:lstStyle/>
          <a:p>
            <a:r>
              <a:rPr lang="en-US" dirty="0"/>
              <a:t>Once referred, an asylum officer will conduct a “credible fear interview,” which is designed “to elicit all relevant and useful information bearing on whether the applicant has a credible fear of persecution or torture.” 8 C.F.R. § 208.30(d). </a:t>
            </a:r>
          </a:p>
          <a:p>
            <a:endParaRPr lang="en-US" dirty="0"/>
          </a:p>
          <a:p>
            <a:r>
              <a:rPr lang="en-US" dirty="0"/>
              <a:t>An individual will be determined to have a credible fear of persecution if there is a “significant possibility,” taking into account the credibility of his or her statements and any other facts known to the asylum officer, that the individual can establish eligibility for asylum under 8 U.S.C. § 1158 or for withholding of removal under 8 U.S.C. § 1231(b)(3). 8 C.F.R. § 208.30(e)(2).</a:t>
            </a:r>
          </a:p>
          <a:p>
            <a:endParaRPr lang="en-US" dirty="0"/>
          </a:p>
          <a:p>
            <a:r>
              <a:rPr lang="en-US" dirty="0"/>
              <a:t>If an alien, other than an alien stowaway, is found to have a credible fear of persecution or torture, the asylum officer will so inform the alien and issue a Form I-862, Notice to Appear, for full consideration of the asylum and withholding of removal claim in proceedings under section 240</a:t>
            </a:r>
            <a:r>
              <a:rPr lang="en-US" b="1" dirty="0"/>
              <a:t> </a:t>
            </a:r>
            <a:r>
              <a:rPr lang="en-US" dirty="0"/>
              <a:t>of the Act. 8 C.F.R. § 208.30(f).</a:t>
            </a:r>
          </a:p>
          <a:p>
            <a:endParaRPr lang="en-US" dirty="0"/>
          </a:p>
        </p:txBody>
      </p:sp>
    </p:spTree>
    <p:extLst>
      <p:ext uri="{BB962C8B-B14F-4D97-AF65-F5344CB8AC3E}">
        <p14:creationId xmlns:p14="http://schemas.microsoft.com/office/powerpoint/2010/main" val="362376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06" y="5381901"/>
            <a:ext cx="1804588" cy="1195754"/>
          </a:xfrm>
          <a:prstGeom prst="rect">
            <a:avLst/>
          </a:prstGeom>
          <a:effectLst>
            <a:glow rad="50800">
              <a:schemeClr val="accent1">
                <a:alpha val="20000"/>
              </a:schemeClr>
            </a:glow>
            <a:softEdge rad="76200"/>
          </a:effectLst>
        </p:spPr>
      </p:pic>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861774"/>
          </a:xfrm>
          <a:prstGeom prst="rect">
            <a:avLst/>
          </a:prstGeom>
          <a:noFill/>
        </p:spPr>
        <p:txBody>
          <a:bodyPr wrap="square" rtlCol="0">
            <a:spAutoFit/>
          </a:bodyPr>
          <a:lstStyle/>
          <a:p>
            <a:r>
              <a:rPr lang="en-US" sz="2500" dirty="0"/>
              <a:t>Release from Detention upon positive CFI finding – Arriving Alien</a:t>
            </a:r>
          </a:p>
          <a:p>
            <a:endParaRPr lang="en-US" sz="2500" dirty="0"/>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3139321"/>
          </a:xfrm>
          <a:prstGeom prst="rect">
            <a:avLst/>
          </a:prstGeom>
          <a:noFill/>
        </p:spPr>
        <p:txBody>
          <a:bodyPr wrap="square" rtlCol="0">
            <a:spAutoFit/>
          </a:bodyPr>
          <a:lstStyle/>
          <a:p>
            <a:r>
              <a:rPr lang="en-US" b="1" i="1" dirty="0"/>
              <a:t>Arriving aliens placed in proceedings under section 240 of the Act.</a:t>
            </a:r>
            <a:r>
              <a:rPr lang="en-US" dirty="0"/>
              <a:t> Except as otherwise provided in this chapter, any arriving alien who appears to the inspecting officer to be inadmissible, and who is placed in removal proceedings pursuant to section 240 of the Act shall be detained in accordance with section 235(b) of the Act. Parole of such alien shall only be considered in accordance with § 212.5(b) of this chapter. This paragraph shall also apply to any alien who arrived before April 1, 1997, and who was placed in exclusion proceedings. 8 C.F.R. 235.3(c)</a:t>
            </a:r>
          </a:p>
          <a:p>
            <a:endParaRPr lang="en-US" dirty="0"/>
          </a:p>
          <a:p>
            <a:endParaRPr lang="en-US" dirty="0"/>
          </a:p>
          <a:p>
            <a:br>
              <a:rPr lang="en-US" dirty="0"/>
            </a:br>
            <a:endParaRPr lang="en-US" dirty="0"/>
          </a:p>
        </p:txBody>
      </p:sp>
    </p:spTree>
    <p:extLst>
      <p:ext uri="{BB962C8B-B14F-4D97-AF65-F5344CB8AC3E}">
        <p14:creationId xmlns:p14="http://schemas.microsoft.com/office/powerpoint/2010/main" val="246031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06" y="5381901"/>
            <a:ext cx="1804588" cy="1195754"/>
          </a:xfrm>
          <a:prstGeom prst="rect">
            <a:avLst/>
          </a:prstGeom>
          <a:effectLst>
            <a:glow rad="50800">
              <a:schemeClr val="accent1">
                <a:alpha val="20000"/>
              </a:schemeClr>
            </a:glow>
            <a:softEdge rad="76200"/>
          </a:effectLst>
        </p:spPr>
      </p:pic>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861774"/>
          </a:xfrm>
          <a:prstGeom prst="rect">
            <a:avLst/>
          </a:prstGeom>
          <a:noFill/>
        </p:spPr>
        <p:txBody>
          <a:bodyPr wrap="square" rtlCol="0">
            <a:spAutoFit/>
          </a:bodyPr>
          <a:lstStyle/>
          <a:p>
            <a:r>
              <a:rPr lang="en-US" sz="2500" dirty="0"/>
              <a:t>Negative Credible Fear Interview</a:t>
            </a:r>
          </a:p>
          <a:p>
            <a:endParaRPr lang="en-US" sz="2500" dirty="0"/>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3139321"/>
          </a:xfrm>
          <a:prstGeom prst="rect">
            <a:avLst/>
          </a:prstGeom>
          <a:noFill/>
        </p:spPr>
        <p:txBody>
          <a:bodyPr wrap="square" rtlCol="0">
            <a:spAutoFit/>
          </a:bodyPr>
          <a:lstStyle/>
          <a:p>
            <a:r>
              <a:rPr lang="en-US" dirty="0"/>
              <a:t>If an alien is found not to have a credible fear of persecution or torture, the asylum officer shall provide the alien with a written notice of decision and inquire whether the alien wishes to have an immigration judge review the negative decision, using Form I-869, Record of Negative Credible Fear Finding and Request for Review by Immigration Judge. The alien shall indicate whether he or she desires such review on Form I-869. A refusal by the alien to make such indication shall be considered a request for review.  8 C.F.R. § 208.30(g)(1).</a:t>
            </a:r>
          </a:p>
          <a:p>
            <a:br>
              <a:rPr lang="en-US" dirty="0"/>
            </a:br>
            <a:endParaRPr lang="en-US" dirty="0"/>
          </a:p>
          <a:p>
            <a:br>
              <a:rPr lang="en-US" dirty="0"/>
            </a:br>
            <a:endParaRPr lang="en-US" dirty="0"/>
          </a:p>
        </p:txBody>
      </p:sp>
    </p:spTree>
    <p:extLst>
      <p:ext uri="{BB962C8B-B14F-4D97-AF65-F5344CB8AC3E}">
        <p14:creationId xmlns:p14="http://schemas.microsoft.com/office/powerpoint/2010/main" val="127298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06" y="5381901"/>
            <a:ext cx="1804588" cy="1195754"/>
          </a:xfrm>
          <a:prstGeom prst="rect">
            <a:avLst/>
          </a:prstGeom>
          <a:effectLst>
            <a:glow rad="50800">
              <a:schemeClr val="accent1">
                <a:alpha val="20000"/>
              </a:schemeClr>
            </a:glow>
            <a:softEdge rad="76200"/>
          </a:effectLst>
        </p:spPr>
      </p:pic>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861774"/>
          </a:xfrm>
          <a:prstGeom prst="rect">
            <a:avLst/>
          </a:prstGeom>
          <a:noFill/>
        </p:spPr>
        <p:txBody>
          <a:bodyPr wrap="square" rtlCol="0">
            <a:spAutoFit/>
          </a:bodyPr>
          <a:lstStyle/>
          <a:p>
            <a:r>
              <a:rPr lang="en-US" sz="2500" dirty="0"/>
              <a:t>Negative Credible Fear Interview</a:t>
            </a:r>
          </a:p>
          <a:p>
            <a:endParaRPr lang="en-US" sz="2500" dirty="0"/>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4801314"/>
          </a:xfrm>
          <a:prstGeom prst="rect">
            <a:avLst/>
          </a:prstGeom>
          <a:noFill/>
        </p:spPr>
        <p:txBody>
          <a:bodyPr wrap="square" rtlCol="0">
            <a:spAutoFit/>
          </a:bodyPr>
          <a:lstStyle/>
          <a:p>
            <a:r>
              <a:rPr lang="en-US" dirty="0"/>
              <a:t>If the immigration judge concurs with the determination of the asylum officer that the alien does not have a credible fear of persecution or torture, the case shall be returned to the Service for removal of the alien. The immigration judge's decision is final and may not be appealed. The Service, however, may reconsider a negative credible fear finding that has been concurred upon by an immigration judge after providing notice of its reconsideration to the immigration judge. 8 C.F.R. § 208.30(g)(2)(iv)(A).</a:t>
            </a:r>
          </a:p>
          <a:p>
            <a:endParaRPr lang="en-US" dirty="0"/>
          </a:p>
          <a:p>
            <a:r>
              <a:rPr lang="en-US" dirty="0"/>
              <a:t>Alternatively, an asylum officer may grant the individual a second interview where the individual “has made a reasonable claim that compelling new information concerning the case exists and should be considered.” Michael A. Benson, Executive Assoc. Commissioner for Field Operations, Immigration &amp; Naturalization Service, Memorandum, </a:t>
            </a:r>
            <a:r>
              <a:rPr lang="en-US" i="1" dirty="0"/>
              <a:t>Expedited Removal: Additional Policy Guidance </a:t>
            </a:r>
            <a:r>
              <a:rPr lang="en-US" dirty="0"/>
              <a:t>(Dec. </a:t>
            </a:r>
            <a:r>
              <a:rPr lang="pt-BR" dirty="0"/>
              <a:t>30, 1997) (AILA Doc. No. 98021090).</a:t>
            </a:r>
            <a:endParaRPr lang="en-US" dirty="0"/>
          </a:p>
          <a:p>
            <a:br>
              <a:rPr lang="en-US" dirty="0"/>
            </a:br>
            <a:endParaRPr lang="en-US" dirty="0"/>
          </a:p>
          <a:p>
            <a:br>
              <a:rPr lang="en-US" dirty="0"/>
            </a:br>
            <a:endParaRPr lang="en-US" dirty="0"/>
          </a:p>
        </p:txBody>
      </p:sp>
    </p:spTree>
    <p:extLst>
      <p:ext uri="{BB962C8B-B14F-4D97-AF65-F5344CB8AC3E}">
        <p14:creationId xmlns:p14="http://schemas.microsoft.com/office/powerpoint/2010/main" val="176310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3250">
              <a:srgbClr val="EEE972">
                <a:lumMod val="72000"/>
                <a:lumOff val="28000"/>
                <a:alpha val="76000"/>
              </a:srgbClr>
            </a:gs>
            <a:gs pos="16000">
              <a:srgbClr val="3EB3A9">
                <a:alpha val="67000"/>
              </a:srgbClr>
            </a:gs>
            <a:gs pos="94000">
              <a:srgbClr val="E8E142">
                <a:alpha val="61000"/>
              </a:srgbClr>
            </a:gs>
            <a:gs pos="47000">
              <a:schemeClr val="accent2">
                <a:lumMod val="0"/>
                <a:lumOff val="100000"/>
                <a:alpha val="89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706" y="5381901"/>
            <a:ext cx="1804588" cy="1195754"/>
          </a:xfrm>
          <a:prstGeom prst="rect">
            <a:avLst/>
          </a:prstGeom>
          <a:effectLst>
            <a:glow rad="50800">
              <a:schemeClr val="accent1">
                <a:alpha val="20000"/>
              </a:schemeClr>
            </a:glow>
            <a:softEdge rad="76200"/>
          </a:effectLst>
        </p:spPr>
      </p:pic>
      <p:sp>
        <p:nvSpPr>
          <p:cNvPr id="3" name="TextBox 2">
            <a:extLst>
              <a:ext uri="{FF2B5EF4-FFF2-40B4-BE49-F238E27FC236}">
                <a16:creationId xmlns:a16="http://schemas.microsoft.com/office/drawing/2014/main" id="{44382839-5A40-4697-A0C7-E430929A7A59}"/>
              </a:ext>
            </a:extLst>
          </p:cNvPr>
          <p:cNvSpPr txBox="1"/>
          <p:nvPr/>
        </p:nvSpPr>
        <p:spPr>
          <a:xfrm>
            <a:off x="1245870" y="548640"/>
            <a:ext cx="9464040" cy="477054"/>
          </a:xfrm>
          <a:prstGeom prst="rect">
            <a:avLst/>
          </a:prstGeom>
          <a:noFill/>
        </p:spPr>
        <p:txBody>
          <a:bodyPr wrap="square" rtlCol="0">
            <a:spAutoFit/>
          </a:bodyPr>
          <a:lstStyle/>
          <a:p>
            <a:r>
              <a:rPr lang="en-US" sz="2500" dirty="0"/>
              <a:t>Reinstatement of Removal</a:t>
            </a:r>
          </a:p>
        </p:txBody>
      </p:sp>
      <p:sp>
        <p:nvSpPr>
          <p:cNvPr id="4" name="TextBox 3">
            <a:extLst>
              <a:ext uri="{FF2B5EF4-FFF2-40B4-BE49-F238E27FC236}">
                <a16:creationId xmlns:a16="http://schemas.microsoft.com/office/drawing/2014/main" id="{EE327462-37CF-4743-AB7A-12483CC1F616}"/>
              </a:ext>
            </a:extLst>
          </p:cNvPr>
          <p:cNvSpPr txBox="1"/>
          <p:nvPr/>
        </p:nvSpPr>
        <p:spPr>
          <a:xfrm>
            <a:off x="1245870" y="1360170"/>
            <a:ext cx="8435340" cy="5355312"/>
          </a:xfrm>
          <a:prstGeom prst="rect">
            <a:avLst/>
          </a:prstGeom>
          <a:noFill/>
        </p:spPr>
        <p:txBody>
          <a:bodyPr wrap="square" rtlCol="0">
            <a:spAutoFit/>
          </a:bodyPr>
          <a:lstStyle/>
          <a:p>
            <a:r>
              <a:rPr lang="en-US" dirty="0"/>
              <a:t>“Reinstatement of removal” is a summary removal procedure pursuant to § 241(a)(5) of the Immigration and Nationality Act (INA), 8 U.S.C. § 1231(a)(5), 8 C.F.R. § 241.8. </a:t>
            </a:r>
          </a:p>
          <a:p>
            <a:endParaRPr lang="en-US" dirty="0"/>
          </a:p>
          <a:p>
            <a:r>
              <a:rPr lang="en-US" dirty="0"/>
              <a:t>If the Attorney General finds that an alien has reentered the United States illegally after having been removed or having departed voluntarily, under an order of removal, the prior order of removal is reinstated from its original date and is not subject to being reopened or reviewed, the alien is not eligible and may not apply for any relief under this Act, and the alien shall be removed under the prior order at any time after the reentry. 8 U.S.C. § 1231(a)(5)</a:t>
            </a:r>
          </a:p>
          <a:p>
            <a:endParaRPr lang="en-US" dirty="0"/>
          </a:p>
          <a:p>
            <a:r>
              <a:rPr lang="en-US" dirty="0"/>
              <a:t>DHS must refer individuals who express a fear of return during the reinstatement process to an asylum officer for a “reasonable fear” interview. 8 C.F.R. §§ 208.31; 241.8(e). If an asylum officer determines that the person has a “reasonable fear of persecution or torture,” the person may apply for withholding or relief under CAT before an immigration judge. 8 C.F.R. §§ 208.31(e)</a:t>
            </a:r>
          </a:p>
          <a:p>
            <a:br>
              <a:rPr lang="en-US" dirty="0"/>
            </a:br>
            <a:endParaRPr lang="en-US" dirty="0"/>
          </a:p>
          <a:p>
            <a:br>
              <a:rPr lang="en-US" dirty="0"/>
            </a:br>
            <a:endParaRPr lang="en-US" dirty="0"/>
          </a:p>
        </p:txBody>
      </p:sp>
    </p:spTree>
    <p:extLst>
      <p:ext uri="{BB962C8B-B14F-4D97-AF65-F5344CB8AC3E}">
        <p14:creationId xmlns:p14="http://schemas.microsoft.com/office/powerpoint/2010/main" val="865125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F4EAAF-6057-354D-B64E-8420219CB336}" vid="{F603EA81-B09D-6544-8BB2-9BAFB6F52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LGL PP Template - 2nd Draft </Template>
  <TotalTime>18880</TotalTime>
  <Words>2907</Words>
  <Application>Microsoft Office PowerPoint</Application>
  <PresentationFormat>Widescreen</PresentationFormat>
  <Paragraphs>181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HarabaraHand</vt:lpstr>
      <vt:lpstr>Office Theme</vt:lpstr>
      <vt:lpstr>Expedited Removal, Asylum, and Credible Fear Interviews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Kate Lincoln-Goldfinch</dc:creator>
  <cp:lastModifiedBy>Kate Lincoln-Goldfinch</cp:lastModifiedBy>
  <cp:revision>52</cp:revision>
  <cp:lastPrinted>2017-10-23T14:35:57Z</cp:lastPrinted>
  <dcterms:created xsi:type="dcterms:W3CDTF">2016-09-23T14:59:06Z</dcterms:created>
  <dcterms:modified xsi:type="dcterms:W3CDTF">2017-10-26T15:31:57Z</dcterms:modified>
</cp:coreProperties>
</file>